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6" r:id="rId3"/>
    <p:sldId id="258" r:id="rId4"/>
    <p:sldId id="267" r:id="rId5"/>
    <p:sldId id="268" r:id="rId6"/>
    <p:sldId id="269" r:id="rId7"/>
    <p:sldId id="27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/>
    <p:restoredTop sz="82566"/>
  </p:normalViewPr>
  <p:slideViewPr>
    <p:cSldViewPr snapToGrid="0" snapToObjects="1">
      <p:cViewPr>
        <p:scale>
          <a:sx n="158" d="100"/>
          <a:sy n="158" d="100"/>
        </p:scale>
        <p:origin x="2024" y="3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EC5C56-156D-2747-9FA5-0BF9AA235084}" type="datetimeFigureOut">
              <a:rPr lang="en-SI" smtClean="0"/>
              <a:t>30/04/2023</a:t>
            </a:fld>
            <a:endParaRPr lang="en-S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09711-BEBC-564F-B6D4-30882785633C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80491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1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599240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10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8197180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11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564090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400" dirty="0" err="1">
                <a:solidFill>
                  <a:srgbClr val="000000"/>
                </a:solidFill>
                <a:effectLst/>
              </a:rPr>
              <a:t>Spravimo</a:t>
            </a:r>
            <a:r>
              <a:rPr lang="en-GB" sz="1400" dirty="0">
                <a:solidFill>
                  <a:srgbClr val="000000"/>
                </a:solidFill>
                <a:effectLst/>
              </a:rPr>
              <a:t> seminar v </a:t>
            </a:r>
            <a:r>
              <a:rPr lang="en-GB" sz="1400" dirty="0" err="1">
                <a:solidFill>
                  <a:srgbClr val="000000"/>
                </a:solidFill>
                <a:effectLst/>
              </a:rPr>
              <a:t>kontekst</a:t>
            </a:r>
            <a:r>
              <a:rPr lang="en-GB" sz="1400" dirty="0">
                <a:solidFill>
                  <a:srgbClr val="000000"/>
                </a:solidFill>
                <a:effectLst/>
              </a:rPr>
              <a:t>, roughly to </a:t>
            </a:r>
            <a:r>
              <a:rPr lang="en-GB" sz="1400" dirty="0" err="1">
                <a:solidFill>
                  <a:srgbClr val="000000"/>
                </a:solidFill>
                <a:effectLst/>
              </a:rPr>
              <a:t>kar</a:t>
            </a:r>
            <a:r>
              <a:rPr lang="en-GB" sz="1400" dirty="0">
                <a:solidFill>
                  <a:srgbClr val="000000"/>
                </a:solidFill>
                <a:effectLst/>
              </a:rPr>
              <a:t> je v </a:t>
            </a:r>
            <a:r>
              <a:rPr lang="en-GB" sz="1400" dirty="0" err="1">
                <a:solidFill>
                  <a:srgbClr val="000000"/>
                </a:solidFill>
                <a:effectLst/>
              </a:rPr>
              <a:t>abstractu</a:t>
            </a:r>
            <a:r>
              <a:rPr lang="en-GB" sz="1400" dirty="0">
                <a:solidFill>
                  <a:srgbClr val="000000"/>
                </a:solidFill>
                <a:effectLst/>
              </a:rPr>
              <a:t>..,</a:t>
            </a:r>
          </a:p>
          <a:p>
            <a:endParaRPr lang="en-GB" sz="1400" dirty="0">
              <a:solidFill>
                <a:srgbClr val="000000"/>
              </a:solidFill>
              <a:effectLst/>
            </a:endParaRPr>
          </a:p>
          <a:p>
            <a:r>
              <a:rPr lang="en-GB" sz="1400" dirty="0">
                <a:solidFill>
                  <a:srgbClr val="000000"/>
                </a:solidFill>
                <a:effectLst/>
              </a:rPr>
              <a:t>V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kvantni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mehaniki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srečamo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nekatere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fizikalne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pojave</a:t>
            </a:r>
            <a:r>
              <a:rPr lang="en-GB" sz="1400" dirty="0">
                <a:solidFill>
                  <a:srgbClr val="000000"/>
                </a:solidFill>
                <a:effectLst/>
              </a:rPr>
              <a:t>, </a:t>
            </a:r>
            <a:r>
              <a:rPr lang="en-GB" sz="1400" u="sng" dirty="0">
                <a:solidFill>
                  <a:srgbClr val="000000"/>
                </a:solidFill>
                <a:effectLst/>
              </a:rPr>
              <a:t>ki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jih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iz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klasične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fizike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nismo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vajeni</a:t>
            </a:r>
            <a:r>
              <a:rPr lang="en-GB" sz="1400" dirty="0">
                <a:solidFill>
                  <a:srgbClr val="000000"/>
                </a:solidFill>
                <a:effectLst/>
              </a:rPr>
              <a:t>.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Čeprav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čudna</a:t>
            </a:r>
            <a:r>
              <a:rPr lang="en-GB" sz="1400" dirty="0">
                <a:solidFill>
                  <a:srgbClr val="000000"/>
                </a:solidFill>
                <a:effectLst/>
              </a:rPr>
              <a:t>,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nam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takšna</a:t>
            </a:r>
            <a:r>
              <a:rPr lang="en-GB" sz="1400" dirty="0">
                <a:solidFill>
                  <a:srgbClr val="000000"/>
                </a:solidFill>
                <a:effectLst/>
              </a:rPr>
              <a:t> nova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fizika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omogoča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razvoj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tehnologij</a:t>
            </a:r>
            <a:r>
              <a:rPr lang="en-GB" sz="1400" dirty="0">
                <a:solidFill>
                  <a:srgbClr val="000000"/>
                </a:solidFill>
                <a:effectLst/>
              </a:rPr>
              <a:t>, </a:t>
            </a:r>
            <a:r>
              <a:rPr lang="en-GB" sz="1400" u="sng" dirty="0">
                <a:solidFill>
                  <a:srgbClr val="000000"/>
                </a:solidFill>
                <a:effectLst/>
              </a:rPr>
              <a:t>ki</a:t>
            </a:r>
            <a:r>
              <a:rPr lang="en-GB" sz="1400" dirty="0">
                <a:solidFill>
                  <a:srgbClr val="000000"/>
                </a:solidFill>
                <a:effectLst/>
              </a:rPr>
              <a:t> v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okviru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klasične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fizike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>
                <a:solidFill>
                  <a:srgbClr val="000000"/>
                </a:solidFill>
                <a:effectLst/>
              </a:rPr>
              <a:t>ne</a:t>
            </a:r>
            <a:r>
              <a:rPr lang="en-GB" sz="1400" dirty="0">
                <a:solidFill>
                  <a:srgbClr val="000000"/>
                </a:solidFill>
                <a:effectLst/>
              </a:rPr>
              <a:t> bi bile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mogoče</a:t>
            </a:r>
            <a:r>
              <a:rPr lang="en-GB" sz="1400" dirty="0">
                <a:solidFill>
                  <a:srgbClr val="000000"/>
                </a:solidFill>
                <a:effectLst/>
              </a:rPr>
              <a:t>.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Takšen</a:t>
            </a:r>
            <a:r>
              <a:rPr lang="en-GB" sz="1400" dirty="0">
                <a:solidFill>
                  <a:srgbClr val="000000"/>
                </a:solidFill>
                <a:effectLst/>
              </a:rPr>
              <a:t> primer </a:t>
            </a:r>
            <a:r>
              <a:rPr lang="en-GB" sz="1400" u="sng" dirty="0">
                <a:solidFill>
                  <a:srgbClr val="000000"/>
                </a:solidFill>
                <a:effectLst/>
              </a:rPr>
              <a:t>je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izrek</a:t>
            </a:r>
            <a:r>
              <a:rPr lang="en-GB" sz="1400" dirty="0">
                <a:solidFill>
                  <a:srgbClr val="000000"/>
                </a:solidFill>
                <a:effectLst/>
              </a:rPr>
              <a:t> o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prepovedi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kloniranja</a:t>
            </a:r>
            <a:r>
              <a:rPr lang="en-GB" sz="1400" dirty="0">
                <a:solidFill>
                  <a:srgbClr val="000000"/>
                </a:solidFill>
                <a:effectLst/>
              </a:rPr>
              <a:t>, </a:t>
            </a:r>
            <a:r>
              <a:rPr lang="en-GB" sz="1400" u="sng" dirty="0">
                <a:solidFill>
                  <a:srgbClr val="000000"/>
                </a:solidFill>
                <a:effectLst/>
              </a:rPr>
              <a:t>ki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predstavlja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teoretično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osnovo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>
                <a:solidFill>
                  <a:srgbClr val="000000"/>
                </a:solidFill>
                <a:effectLst/>
              </a:rPr>
              <a:t>za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veliko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družino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kvantnih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kriptografskih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protokolov</a:t>
            </a:r>
            <a:r>
              <a:rPr lang="en-GB" sz="1400" dirty="0">
                <a:solidFill>
                  <a:srgbClr val="000000"/>
                </a:solidFill>
                <a:effectLst/>
              </a:rPr>
              <a:t>. V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okviru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tega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seminarja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preletimo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osnovne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koncepte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kvantne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informacijske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teorije</a:t>
            </a:r>
            <a:r>
              <a:rPr lang="en-GB" sz="1400" dirty="0">
                <a:solidFill>
                  <a:srgbClr val="000000"/>
                </a:solidFill>
                <a:effectLst/>
              </a:rPr>
              <a:t>,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izpeljemo</a:t>
            </a:r>
            <a:r>
              <a:rPr lang="en-GB" sz="1400" dirty="0">
                <a:solidFill>
                  <a:srgbClr val="000000"/>
                </a:solidFill>
                <a:effectLst/>
              </a:rPr>
              <a:t> in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dokažemo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izrek</a:t>
            </a:r>
            <a:r>
              <a:rPr lang="en-GB" sz="1400" dirty="0">
                <a:solidFill>
                  <a:srgbClr val="000000"/>
                </a:solidFill>
                <a:effectLst/>
              </a:rPr>
              <a:t> o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prepovedi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kloniranja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ter</a:t>
            </a:r>
            <a:r>
              <a:rPr lang="en-GB" sz="1400" dirty="0">
                <a:solidFill>
                  <a:srgbClr val="000000"/>
                </a:solidFill>
                <a:effectLst/>
              </a:rPr>
              <a:t> z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njegovo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pomočjo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teoretično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varno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rešimo</a:t>
            </a:r>
            <a:r>
              <a:rPr lang="en-GB" sz="1400" dirty="0">
                <a:solidFill>
                  <a:srgbClr val="000000"/>
                </a:solidFill>
                <a:effectLst/>
              </a:rPr>
              <a:t> problem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ponarejanja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denarja</a:t>
            </a:r>
            <a:r>
              <a:rPr lang="en-GB" sz="1400" dirty="0">
                <a:solidFill>
                  <a:srgbClr val="000000"/>
                </a:solidFill>
                <a:effectLst/>
              </a:rPr>
              <a:t>.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Vpeljani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kriptografski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protokol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>
                <a:solidFill>
                  <a:srgbClr val="000000"/>
                </a:solidFill>
                <a:effectLst/>
              </a:rPr>
              <a:t>se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imenuje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kvantni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>
                <a:solidFill>
                  <a:srgbClr val="000000"/>
                </a:solidFill>
                <a:effectLst/>
              </a:rPr>
              <a:t>denar</a:t>
            </a:r>
            <a:r>
              <a:rPr lang="en-GB" sz="1400" dirty="0">
                <a:solidFill>
                  <a:srgbClr val="000000"/>
                </a:solidFill>
                <a:effectLst/>
              </a:rPr>
              <a:t>. V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okviru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seminarja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komentiramo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tudi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nekatere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njegove</a:t>
            </a:r>
            <a:r>
              <a:rPr lang="en-GB" sz="1400" dirty="0">
                <a:solidFill>
                  <a:srgbClr val="000000"/>
                </a:solidFill>
                <a:effectLst/>
              </a:rPr>
              <a:t> </a:t>
            </a:r>
            <a:r>
              <a:rPr lang="en-GB" sz="1400" u="sng" dirty="0" err="1">
                <a:solidFill>
                  <a:srgbClr val="000000"/>
                </a:solidFill>
                <a:effectLst/>
              </a:rPr>
              <a:t>nadgradnje</a:t>
            </a:r>
            <a:r>
              <a:rPr lang="en-GB" sz="1400" dirty="0">
                <a:solidFill>
                  <a:srgbClr val="000000"/>
                </a:solidFill>
                <a:effectLst/>
              </a:rPr>
              <a:t>. </a:t>
            </a:r>
            <a:endParaRPr lang="en-SI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2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66010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I" sz="1400" dirty="0"/>
              <a:t>Ni mišljeno, da bi se tukaj veliko zadrževali, ampak tako malo za motivacijo… in ker se mi zdi zanimivo, … povemo nekaj o denarju in kako lahko prekopiramo FLASH storage.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3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255879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4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896457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5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167832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6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00043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sz="1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7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319288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8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9540435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A09711-BEBC-564F-B6D4-30882785633C}" type="slidenum">
              <a:rPr lang="en-SI" smtClean="0"/>
              <a:t>9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03900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35D6-DBC1-55F6-4B87-4448F2BE27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7AA8E1-9332-DD17-7223-8C72C7ACD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E349EC-42C1-4A8F-0990-5C1BCF2E7A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1A9035-ADD1-334D-94E5-ABD298AA1F64}" type="datetime1">
              <a:rPr lang="en-US" smtClean="0"/>
              <a:t>4/30/23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8EE53D-CE06-3ADA-5E46-BD0050BDF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B74341-0614-970C-9E2B-72BD94DD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95339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C11DF-8FD4-AB44-7472-893DA6A046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96FB74-C002-15DE-FAEE-651F48175A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D7BFB0-8E0F-0E67-B1A3-80B42A849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56939-A058-CB49-839E-54EFE11E6DB4}" type="datetime1">
              <a:rPr lang="en-US" smtClean="0"/>
              <a:t>4/30/23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A31342-1675-60D1-EEC5-F3043DF955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8832EC-F201-DAD9-FB1F-1EE8176D6E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1629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BD8891-E10D-D5D7-E8E7-22E0CAE8F2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04ED69-5D3B-7C59-D90C-C57534A943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D2AA0-2740-B5EE-A971-9457AB035A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0BD9C3-3837-8E4F-951E-D1EC7B28A743}" type="datetime1">
              <a:rPr lang="en-US" smtClean="0"/>
              <a:t>4/30/23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0CBACA-708B-3E57-5892-962D81C8C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A1821-9BD6-C33C-ECBB-E2A440F14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2541151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BE88D-DB8E-59E5-2B31-BBFEA324EE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BC5E91-7D4D-CAC3-DEEE-15A0BA866A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9E654-22AD-2044-5AC9-D0986539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178F9-C213-0D4F-80CC-2EAF7DED8C8E}" type="datetime1">
              <a:rPr lang="en-US" smtClean="0"/>
              <a:t>4/30/23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A68A1-58A1-224D-71B9-8320E33A2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6591C-78B7-3E41-8A0F-8F110D38C0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800859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5FA5C-2C05-D79D-50BE-1117E9182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E26DE2-60F5-E7F5-6C80-4DBBF69D2E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ECBD8F-03D1-E639-8B8E-861CC43E5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DAE59-E21E-8346-88C1-7DB297C4C505}" type="datetime1">
              <a:rPr lang="en-US" smtClean="0"/>
              <a:t>4/30/23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68596-438D-F3B4-9078-9015BB859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D43FC-7BD1-6780-DCEF-37B6190AA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37754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3F2B-F501-2F4F-CB53-6B56530E1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992824-4ABD-A40B-3AFB-76AAADCC3F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D78037-84B3-B499-3124-239D28E516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990E7D-C5B2-4B5B-6288-48B72BD63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7E5644-98BD-6F45-B8BF-6ABB259F5AB1}" type="datetime1">
              <a:rPr lang="en-US" smtClean="0"/>
              <a:t>4/30/23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96EC1-4972-4BDC-968B-85EB17FEA9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CC47BC-666F-1FD3-E6F1-A507E5709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0962482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C2778-7483-E458-C3CA-C70805B59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DB881A-D332-D01F-466A-F73124082D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ACD215-19FD-A9AA-509E-7F4F5E0A6E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ACA9C6E-0106-EA6D-D720-BB1B363999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6E21F38-F70B-C0CD-0D5B-2EE7D52729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BA0B619-FFF0-BFE4-7BB1-5118257804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ABC51-3C08-D144-BB7E-FD083CCB4030}" type="datetime1">
              <a:rPr lang="en-US" smtClean="0"/>
              <a:t>4/30/23</a:t>
            </a:fld>
            <a:endParaRPr lang="en-SI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2B4BFA5-6202-16BC-2BA6-B4FCD2EA2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484564E-7641-EF72-A44C-15877BF50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0038816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8C6EDF-89B0-9DC7-1DCC-03BBB88015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8ED6499-2270-E50A-E4AD-D7D5F0C16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7D964-C8E4-5D4E-99D3-1CFA2DBF406D}" type="datetime1">
              <a:rPr lang="en-US" smtClean="0"/>
              <a:t>4/30/23</a:t>
            </a:fld>
            <a:endParaRPr lang="en-SI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6ACCAF-196D-89B0-4EAB-6E0B18E7C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560916A-F579-3A9C-EB56-2CD5837FC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40035753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11B797-C527-88FC-D567-9CD8127EA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5713C-B4DD-8941-89CE-4DD7D2E63969}" type="datetime1">
              <a:rPr lang="en-US" smtClean="0"/>
              <a:t>4/30/23</a:t>
            </a:fld>
            <a:endParaRPr lang="en-SI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7807ED-9701-4F59-7A19-F50419475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E98731-F6CB-F6E1-6E50-4C52DD22D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233732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09C10-E4B9-E358-8C78-A5FF8E6D8E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29824-8495-1BCC-1D57-AAF4DF5DB8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AC1169-BE03-84C3-FE90-3D610F46BF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A0E7C86-C84C-611B-54F8-2CCBE9E57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849A7B-EC83-1948-9EDC-961FDAD74631}" type="datetime1">
              <a:rPr lang="en-US" smtClean="0"/>
              <a:t>4/30/23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CDF324-D67B-0486-16DB-9B002313C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D2FEFC-E8F3-7417-255D-8CB0DC73C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4698243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615CF-651B-F75A-3F19-E9CC5C54FF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129D4B-3161-A9C0-A3C1-87C661F34A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CFFFC9-8E2E-2750-B7EF-A6CCD79B58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9D7FE4-1174-3416-FC89-03431249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07B0F2-0FE4-5748-B1A9-8F18384D4A54}" type="datetime1">
              <a:rPr lang="en-US" smtClean="0"/>
              <a:t>4/30/23</a:t>
            </a:fld>
            <a:endParaRPr lang="en-SI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DBB1EF-AF5A-2440-0CD5-5E21F9901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Kvantni denar</a:t>
            </a:r>
            <a:endParaRPr lang="en-SI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C72C76-B8A6-8A78-EB2C-CE71AECD6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449685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424B47B-6E98-6D08-FDB0-FBA18B236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SI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F95139-781B-2299-D897-2F90CDA811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SI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EF2F1C-BF5A-7224-35AC-A64FBD2E2E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B43D81-5048-474C-8420-D99A49A96A76}" type="datetime1">
              <a:rPr lang="en-US" smtClean="0"/>
              <a:t>4/30/23</a:t>
            </a:fld>
            <a:endParaRPr lang="en-SI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7FF4F3-0E7D-EF24-53CF-95CDABE705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GB"/>
              <a:t>Kvantni denar</a:t>
            </a:r>
            <a:endParaRPr lang="en-SI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5206F-4F7F-E66B-4783-38C18A23DC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652CE-CE77-5841-A3E6-5163C624B1FD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280564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image" Target="../media/image1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57">
            <a:extLst>
              <a:ext uri="{FF2B5EF4-FFF2-40B4-BE49-F238E27FC236}">
                <a16:creationId xmlns:a16="http://schemas.microsoft.com/office/drawing/2014/main" id="{ADC82670-2FDD-7AD9-DC13-56E7E79A568D}"/>
              </a:ext>
            </a:extLst>
          </p:cNvPr>
          <p:cNvSpPr/>
          <p:nvPr/>
        </p:nvSpPr>
        <p:spPr>
          <a:xfrm>
            <a:off x="0" y="6486182"/>
            <a:ext cx="12192000" cy="3718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-504762"/>
            <a:ext cx="9144000" cy="2387600"/>
          </a:xfrm>
        </p:spPr>
        <p:txBody>
          <a:bodyPr>
            <a:normAutofit/>
          </a:bodyPr>
          <a:lstStyle/>
          <a:p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Kvantni denar</a:t>
            </a:r>
            <a:br>
              <a:rPr lang="nl-NL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SI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73FDEA-BDD8-69F9-2386-06D2F57F0E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92323" y="5887184"/>
            <a:ext cx="6529517" cy="823244"/>
          </a:xfrm>
        </p:spPr>
        <p:txBody>
          <a:bodyPr>
            <a:normAutofit/>
          </a:bodyPr>
          <a:lstStyle/>
          <a:p>
            <a:pPr algn="just"/>
            <a:r>
              <a:rPr lang="en-SI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Avtor: Luka Skeledžija   </a:t>
            </a:r>
            <a:r>
              <a:rPr lang="en-SI" sz="20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   </a:t>
            </a:r>
            <a:r>
              <a:rPr lang="en-SI" sz="2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Mentor: prof. dr. Rok Žitko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1" y="6486183"/>
            <a:ext cx="701718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1</a:t>
            </a:fld>
            <a:endParaRPr lang="en-SI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8020050" y="6487883"/>
            <a:ext cx="3442252" cy="356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F03E5017-A715-C221-6924-EA09EBE3A68F}"/>
              </a:ext>
            </a:extLst>
          </p:cNvPr>
          <p:cNvSpPr txBox="1">
            <a:spLocks/>
          </p:cNvSpPr>
          <p:nvPr/>
        </p:nvSpPr>
        <p:spPr>
          <a:xfrm>
            <a:off x="1619250" y="798348"/>
            <a:ext cx="9144000" cy="5363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sz="1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Seminar, Oddelek za fiziko, FMF UL, 2023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17446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5AEE760-BDBF-70B0-144E-460AE258D811}"/>
                  </a:ext>
                </a:extLst>
              </p:cNvPr>
              <p:cNvSpPr txBox="1"/>
              <p:nvPr/>
            </p:nvSpPr>
            <p:spPr>
              <a:xfrm>
                <a:off x="8033989" y="2782669"/>
                <a:ext cx="779477" cy="6463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nl-NL" sz="2400" b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2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$ </m:t>
                          </m:r>
                        </m:e>
                      </m:d>
                    </m:oMath>
                  </m:oMathPara>
                </a14:m>
                <a:endParaRPr lang="nl-NL" b="1" dirty="0">
                  <a:solidFill>
                    <a:schemeClr val="bg1"/>
                  </a:solidFill>
                </a:endParaRPr>
              </a:p>
              <a:p>
                <a:endParaRPr lang="en-SI" dirty="0"/>
              </a:p>
            </p:txBody>
          </p:sp>
        </mc:Choice>
        <mc:Fallback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5AEE760-BDBF-70B0-144E-460AE258D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3989" y="2782669"/>
                <a:ext cx="779477" cy="646331"/>
              </a:xfrm>
              <a:prstGeom prst="rect">
                <a:avLst/>
              </a:prstGeom>
              <a:blipFill>
                <a:blip r:embed="rId4"/>
                <a:stretch>
                  <a:fillRect t="-1887"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0432B2B6-D572-4ED7-E419-0DB3D63E7441}"/>
              </a:ext>
            </a:extLst>
          </p:cNvPr>
          <p:cNvGrpSpPr/>
          <p:nvPr/>
        </p:nvGrpSpPr>
        <p:grpSpPr>
          <a:xfrm>
            <a:off x="3645021" y="1567378"/>
            <a:ext cx="4956080" cy="4606113"/>
            <a:chOff x="4057868" y="1869139"/>
            <a:chExt cx="4000389" cy="3717907"/>
          </a:xfrm>
        </p:grpSpPr>
        <p:pic>
          <p:nvPicPr>
            <p:cNvPr id="8" name="Picture 7" descr="A picture containing spectacles, goggles&#10;&#10;Description automatically generated">
              <a:extLst>
                <a:ext uri="{FF2B5EF4-FFF2-40B4-BE49-F238E27FC236}">
                  <a16:creationId xmlns:a16="http://schemas.microsoft.com/office/drawing/2014/main" id="{8AC38084-A573-36C3-A6E7-A7C1F04A9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53589" y="1869139"/>
              <a:ext cx="3284821" cy="3284821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17736AC-8B6D-96FF-50C1-34DDD5B0BFDD}"/>
                    </a:ext>
                  </a:extLst>
                </p:cNvPr>
                <p:cNvSpPr txBox="1"/>
                <p:nvPr/>
              </p:nvSpPr>
              <p:spPr>
                <a:xfrm rot="21027347">
                  <a:off x="4639323" y="1977734"/>
                  <a:ext cx="779477" cy="5713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nl-NL" sz="2800" b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8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$ </m:t>
                            </m:r>
                          </m:e>
                        </m:d>
                      </m:oMath>
                    </m:oMathPara>
                  </a14:m>
                  <a:endParaRPr lang="nl-NL" b="1" dirty="0">
                    <a:solidFill>
                      <a:schemeClr val="bg1"/>
                    </a:solidFill>
                  </a:endParaRPr>
                </a:p>
                <a:p>
                  <a:endParaRPr lang="en-SI" dirty="0"/>
                </a:p>
              </p:txBody>
            </p:sp>
          </mc:Choice>
          <mc:Fallback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017736AC-8B6D-96FF-50C1-34DDD5B0BF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027347">
                  <a:off x="4639323" y="1977734"/>
                  <a:ext cx="779477" cy="571383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I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C44A1DD-C752-E8C6-A687-89481F952013}"/>
                    </a:ext>
                  </a:extLst>
                </p:cNvPr>
                <p:cNvSpPr txBox="1"/>
                <p:nvPr/>
              </p:nvSpPr>
              <p:spPr>
                <a:xfrm rot="19166905">
                  <a:off x="7278780" y="4063160"/>
                  <a:ext cx="779477" cy="645911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nl-NL" sz="2800" b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8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$ </m:t>
                            </m:r>
                          </m:e>
                        </m:d>
                      </m:oMath>
                    </m:oMathPara>
                  </a14:m>
                  <a:endParaRPr lang="nl-NL" sz="2000" b="1" dirty="0">
                    <a:solidFill>
                      <a:schemeClr val="bg1"/>
                    </a:solidFill>
                  </a:endParaRPr>
                </a:p>
                <a:p>
                  <a:endParaRPr lang="en-SI" sz="2400" dirty="0"/>
                </a:p>
              </p:txBody>
            </p:sp>
          </mc:Choice>
          <mc:Fallback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C44A1DD-C752-E8C6-A687-89481F95201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166905">
                  <a:off x="7278780" y="4063160"/>
                  <a:ext cx="779477" cy="64591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I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C64C100-4392-EBC4-7A2B-2561D785F308}"/>
                    </a:ext>
                  </a:extLst>
                </p:cNvPr>
                <p:cNvSpPr txBox="1"/>
                <p:nvPr/>
              </p:nvSpPr>
              <p:spPr>
                <a:xfrm rot="19941815">
                  <a:off x="7279414" y="2654647"/>
                  <a:ext cx="720664" cy="47201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nl-NL" sz="2000" b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20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$ </m:t>
                            </m:r>
                          </m:e>
                        </m:d>
                      </m:oMath>
                    </m:oMathPara>
                  </a14:m>
                  <a:endParaRPr lang="nl-NL" sz="2000" b="1" dirty="0">
                    <a:solidFill>
                      <a:schemeClr val="bg1"/>
                    </a:solidFill>
                  </a:endParaRPr>
                </a:p>
                <a:p>
                  <a:endParaRPr lang="en-SI" dirty="0"/>
                </a:p>
              </p:txBody>
            </p:sp>
          </mc:Choice>
          <mc:Fallback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0C64C100-4392-EBC4-7A2B-2561D785F3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19941815">
                  <a:off x="7279414" y="2654647"/>
                  <a:ext cx="720664" cy="47201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I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73B3E23-E796-FCD9-5390-7AFCF6AC4CB8}"/>
                    </a:ext>
                  </a:extLst>
                </p:cNvPr>
                <p:cNvSpPr txBox="1"/>
                <p:nvPr/>
              </p:nvSpPr>
              <p:spPr>
                <a:xfrm rot="21128412">
                  <a:off x="6349218" y="4971493"/>
                  <a:ext cx="779477" cy="61555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nl-NL" sz="1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12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$ </m:t>
                            </m:r>
                          </m:e>
                        </m:d>
                      </m:oMath>
                    </m:oMathPara>
                  </a14:m>
                  <a:endParaRPr lang="nl-NL" sz="2400" b="1" dirty="0">
                    <a:solidFill>
                      <a:schemeClr val="bg1"/>
                    </a:solidFill>
                  </a:endParaRPr>
                </a:p>
                <a:p>
                  <a:endParaRPr lang="en-SI" sz="2800" dirty="0"/>
                </a:p>
              </p:txBody>
            </p:sp>
          </mc:Choice>
          <mc:Fallback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073B3E23-E796-FCD9-5390-7AFCF6AC4C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21128412">
                  <a:off x="6349218" y="4971493"/>
                  <a:ext cx="779477" cy="61555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I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B340ECE-3DB7-08B9-4E61-A1052CAEF254}"/>
                    </a:ext>
                  </a:extLst>
                </p:cNvPr>
                <p:cNvSpPr txBox="1"/>
                <p:nvPr/>
              </p:nvSpPr>
              <p:spPr>
                <a:xfrm rot="565292">
                  <a:off x="4057868" y="4394453"/>
                  <a:ext cx="720664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〉"/>
                            <m:ctrlPr>
                              <a:rPr lang="nl-NL" sz="1600" b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nl-NL" sz="1600" b="1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$ </m:t>
                            </m:r>
                          </m:e>
                        </m:d>
                      </m:oMath>
                    </m:oMathPara>
                  </a14:m>
                  <a:endParaRPr lang="nl-NL" b="1" dirty="0">
                    <a:solidFill>
                      <a:schemeClr val="bg1"/>
                    </a:solidFill>
                  </a:endParaRPr>
                </a:p>
                <a:p>
                  <a:endParaRPr lang="en-SI" sz="2000" dirty="0"/>
                </a:p>
              </p:txBody>
            </p:sp>
          </mc:Choice>
          <mc:Fallback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7B340ECE-3DB7-08B9-4E61-A1052CAEF25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rot="565292">
                  <a:off x="4057868" y="4394453"/>
                  <a:ext cx="720664" cy="553998"/>
                </a:xfrm>
                <a:prstGeom prst="rect">
                  <a:avLst/>
                </a:prstGeom>
                <a:blipFill>
                  <a:blip r:embed="rId10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SI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5882169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10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Kvantni denar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6971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11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Zaključek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736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2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Uvod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6D3FE14-B3D0-511E-3AD6-FD4FD8195B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348" y="1409975"/>
            <a:ext cx="4349790" cy="434979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7B1FBF2-516E-C172-3582-47D1085287AD}"/>
              </a:ext>
            </a:extLst>
          </p:cNvPr>
          <p:cNvSpPr txBox="1"/>
          <p:nvPr/>
        </p:nvSpPr>
        <p:spPr>
          <a:xfrm>
            <a:off x="1374006" y="2401756"/>
            <a:ext cx="4721993" cy="338554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SI" dirty="0"/>
          </a:p>
          <a:p>
            <a:pPr algn="ctr"/>
            <a:r>
              <a:rPr lang="en-SI" sz="2800" dirty="0"/>
              <a:t>Izrek o prepovedi kloniranja</a:t>
            </a:r>
          </a:p>
          <a:p>
            <a:pPr algn="ctr"/>
            <a:r>
              <a:rPr lang="en-SI" sz="2800" dirty="0"/>
              <a:t>↓</a:t>
            </a:r>
          </a:p>
          <a:p>
            <a:pPr algn="ctr"/>
            <a:r>
              <a:rPr lang="en-SI" sz="2800" dirty="0">
                <a:sym typeface="Wingdings" pitchFamily="2" charset="2"/>
              </a:rPr>
              <a:t>Kvantni kriptografski protokoli</a:t>
            </a:r>
          </a:p>
          <a:p>
            <a:pPr algn="ctr"/>
            <a:r>
              <a:rPr lang="en-SI" sz="2800" dirty="0"/>
              <a:t>↓</a:t>
            </a:r>
            <a:endParaRPr lang="en-SI" sz="2800" dirty="0">
              <a:sym typeface="Wingdings" pitchFamily="2" charset="2"/>
            </a:endParaRPr>
          </a:p>
          <a:p>
            <a:pPr algn="ctr"/>
            <a:r>
              <a:rPr lang="en-SI" sz="2800" dirty="0">
                <a:sym typeface="Wingdings" pitchFamily="2" charset="2"/>
              </a:rPr>
              <a:t>Problem ponarejanja</a:t>
            </a:r>
          </a:p>
          <a:p>
            <a:pPr algn="ctr"/>
            <a:r>
              <a:rPr lang="en-SI" sz="2800" dirty="0"/>
              <a:t>↓</a:t>
            </a:r>
            <a:endParaRPr lang="en-SI" sz="2800" dirty="0">
              <a:sym typeface="Wingdings" pitchFamily="2" charset="2"/>
            </a:endParaRPr>
          </a:p>
          <a:p>
            <a:pPr algn="ctr"/>
            <a:r>
              <a:rPr lang="en-SI" sz="2800" dirty="0">
                <a:sym typeface="Wingdings" pitchFamily="2" charset="2"/>
              </a:rPr>
              <a:t>Kvantni denar</a:t>
            </a:r>
            <a:endParaRPr lang="en-SI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FB671-079A-3E2C-03C8-3990BB29253D}"/>
              </a:ext>
            </a:extLst>
          </p:cNvPr>
          <p:cNvSpPr txBox="1"/>
          <p:nvPr/>
        </p:nvSpPr>
        <p:spPr>
          <a:xfrm>
            <a:off x="10298448" y="5832310"/>
            <a:ext cx="15426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I" sz="1400" dirty="0">
                <a:solidFill>
                  <a:schemeClr val="accent3"/>
                </a:solidFill>
              </a:rPr>
              <a:t>Vir: </a:t>
            </a:r>
            <a:r>
              <a:rPr lang="en-GB" sz="1400" dirty="0" err="1">
                <a:solidFill>
                  <a:schemeClr val="accent3"/>
                </a:solidFill>
              </a:rPr>
              <a:t>zdnet.com</a:t>
            </a:r>
            <a:endParaRPr lang="en-SI" sz="1400" dirty="0"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9E611-7D6E-EF45-4130-24AAF066E910}"/>
              </a:ext>
            </a:extLst>
          </p:cNvPr>
          <p:cNvSpPr txBox="1"/>
          <p:nvPr/>
        </p:nvSpPr>
        <p:spPr>
          <a:xfrm>
            <a:off x="464954" y="1606672"/>
            <a:ext cx="714729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u="sng" dirty="0"/>
              <a:t>Kvantna mehanika </a:t>
            </a:r>
            <a:r>
              <a:rPr lang="en-SI" sz="2800" u="sng" dirty="0">
                <a:sym typeface="Wingdings" pitchFamily="2" charset="2"/>
              </a:rPr>
              <a:t> </a:t>
            </a:r>
            <a:r>
              <a:rPr lang="en-SI" sz="2800" u="sng" dirty="0"/>
              <a:t>Kvantne tehnologije</a:t>
            </a:r>
          </a:p>
        </p:txBody>
      </p:sp>
    </p:spTree>
    <p:extLst>
      <p:ext uri="{BB962C8B-B14F-4D97-AF65-F5344CB8AC3E}">
        <p14:creationId xmlns:p14="http://schemas.microsoft.com/office/powerpoint/2010/main" val="82562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3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ponarejanja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0FB671-079A-3E2C-03C8-3990BB29253D}"/>
              </a:ext>
            </a:extLst>
          </p:cNvPr>
          <p:cNvSpPr txBox="1"/>
          <p:nvPr/>
        </p:nvSpPr>
        <p:spPr>
          <a:xfrm>
            <a:off x="3487667" y="5903737"/>
            <a:ext cx="1774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I" sz="1400" dirty="0">
                <a:solidFill>
                  <a:schemeClr val="accent3"/>
                </a:solidFill>
              </a:rPr>
              <a:t>Vir: </a:t>
            </a:r>
            <a:r>
              <a:rPr lang="en-GB" sz="1400" dirty="0">
                <a:solidFill>
                  <a:schemeClr val="accent3"/>
                </a:solidFill>
              </a:rPr>
              <a:t>fleur-de-</a:t>
            </a:r>
            <a:r>
              <a:rPr lang="en-GB" sz="1400" dirty="0" err="1">
                <a:solidFill>
                  <a:schemeClr val="accent3"/>
                </a:solidFill>
              </a:rPr>
              <a:t>coin.com</a:t>
            </a:r>
            <a:endParaRPr lang="en-SI" sz="1400" dirty="0">
              <a:solidFill>
                <a:schemeClr val="accent3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9E611-7D6E-EF45-4130-24AAF066E910}"/>
              </a:ext>
            </a:extLst>
          </p:cNvPr>
          <p:cNvSpPr txBox="1"/>
          <p:nvPr/>
        </p:nvSpPr>
        <p:spPr>
          <a:xfrm>
            <a:off x="610610" y="1347476"/>
            <a:ext cx="4511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u="sng" dirty="0"/>
              <a:t>Omejena količina </a:t>
            </a:r>
            <a:r>
              <a:rPr lang="en-SI" sz="2800" u="sng" dirty="0">
                <a:sym typeface="Wingdings" pitchFamily="2" charset="2"/>
              </a:rPr>
              <a:t> </a:t>
            </a:r>
            <a:r>
              <a:rPr lang="en-SI" sz="2800" u="sng" dirty="0"/>
              <a:t>Vrednost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30F4913-D5E4-C4EF-6E1E-85F16B436A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4285"/>
          <a:stretch/>
        </p:blipFill>
        <p:spPr>
          <a:xfrm>
            <a:off x="413295" y="2011377"/>
            <a:ext cx="4849018" cy="38209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D20F4E1-4A08-905D-0F90-ED17F442FD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4499" y="2071596"/>
            <a:ext cx="6046639" cy="376071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126341B-030A-F62A-3D15-594BC55A0CF9}"/>
              </a:ext>
            </a:extLst>
          </p:cNvPr>
          <p:cNvSpPr txBox="1"/>
          <p:nvPr/>
        </p:nvSpPr>
        <p:spPr>
          <a:xfrm>
            <a:off x="7228547" y="1328704"/>
            <a:ext cx="4511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u="sng" dirty="0"/>
              <a:t>Kartice</a:t>
            </a:r>
            <a:r>
              <a:rPr lang="en-SI" sz="2800" u="sng" dirty="0">
                <a:sym typeface="Wingdings" pitchFamily="2" charset="2"/>
              </a:rPr>
              <a:t> OK rešitev!</a:t>
            </a:r>
            <a:endParaRPr lang="en-SI" sz="2800" u="sng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C23F40D-F36E-3F54-7888-9D12852C1FD0}"/>
              </a:ext>
            </a:extLst>
          </p:cNvPr>
          <p:cNvSpPr txBox="1"/>
          <p:nvPr/>
        </p:nvSpPr>
        <p:spPr>
          <a:xfrm>
            <a:off x="8153399" y="5903737"/>
            <a:ext cx="368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I" sz="1400" dirty="0">
                <a:solidFill>
                  <a:schemeClr val="accent3"/>
                </a:solidFill>
              </a:rPr>
              <a:t>Vir: </a:t>
            </a:r>
            <a:r>
              <a:rPr lang="en-GB" sz="1400" dirty="0" err="1">
                <a:solidFill>
                  <a:schemeClr val="accent3"/>
                </a:solidFill>
              </a:rPr>
              <a:t>doi.org</a:t>
            </a:r>
            <a:r>
              <a:rPr lang="en-GB" sz="1400" dirty="0">
                <a:solidFill>
                  <a:schemeClr val="accent3"/>
                </a:solidFill>
              </a:rPr>
              <a:t>/10.1016/j.microrel.2006.07.022</a:t>
            </a:r>
            <a:endParaRPr lang="en-SI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6275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4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ponarejanja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9E611-7D6E-EF45-4130-24AAF066E910}"/>
              </a:ext>
            </a:extLst>
          </p:cNvPr>
          <p:cNvSpPr txBox="1"/>
          <p:nvPr/>
        </p:nvSpPr>
        <p:spPr>
          <a:xfrm>
            <a:off x="3757083" y="1350776"/>
            <a:ext cx="45116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u="sng" dirty="0">
                <a:sym typeface="Wingdings" pitchFamily="2" charset="2"/>
              </a:rPr>
              <a:t>Vendar varno samo v praksi!</a:t>
            </a:r>
            <a:endParaRPr lang="en-SI" sz="2800" u="sng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D379647-331C-F3E3-D280-C6FD274CE0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1691" y="2264790"/>
            <a:ext cx="6032798" cy="34264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986B9A7-1788-E6B6-2BA6-7706B842F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439" y="2581666"/>
            <a:ext cx="4025274" cy="2503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72EFF4-AC8A-ABCA-0066-E364078C70C4}"/>
              </a:ext>
            </a:extLst>
          </p:cNvPr>
          <p:cNvSpPr txBox="1"/>
          <p:nvPr/>
        </p:nvSpPr>
        <p:spPr>
          <a:xfrm>
            <a:off x="4751255" y="3281682"/>
            <a:ext cx="73289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sz="4000" dirty="0">
                <a:sym typeface="Wingdings" pitchFamily="2" charset="2"/>
              </a:rPr>
              <a:t></a:t>
            </a:r>
            <a:endParaRPr lang="en-SI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07AA1A-1A15-1E28-D809-9451BE06228A}"/>
              </a:ext>
            </a:extLst>
          </p:cNvPr>
          <p:cNvSpPr txBox="1"/>
          <p:nvPr/>
        </p:nvSpPr>
        <p:spPr>
          <a:xfrm>
            <a:off x="8153399" y="5903737"/>
            <a:ext cx="368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I" sz="1400" dirty="0">
                <a:solidFill>
                  <a:schemeClr val="accent3"/>
                </a:solidFill>
              </a:rPr>
              <a:t>Vir: </a:t>
            </a:r>
            <a:r>
              <a:rPr lang="en-GB" sz="1400" dirty="0" err="1">
                <a:solidFill>
                  <a:schemeClr val="accent3"/>
                </a:solidFill>
              </a:rPr>
              <a:t>doi.org</a:t>
            </a:r>
            <a:r>
              <a:rPr lang="en-GB" sz="1400" dirty="0">
                <a:solidFill>
                  <a:schemeClr val="accent3"/>
                </a:solidFill>
              </a:rPr>
              <a:t>/10.1016/j.microrel.2006.07.022</a:t>
            </a:r>
            <a:endParaRPr lang="en-SI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7096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5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ponarejanja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9E611-7D6E-EF45-4130-24AAF066E910}"/>
              </a:ext>
            </a:extLst>
          </p:cNvPr>
          <p:cNvSpPr txBox="1"/>
          <p:nvPr/>
        </p:nvSpPr>
        <p:spPr>
          <a:xfrm>
            <a:off x="510160" y="1026884"/>
            <a:ext cx="769385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SI" sz="2800" u="sng" dirty="0">
                <a:sym typeface="Wingdings" pitchFamily="2" charset="2"/>
              </a:rPr>
              <a:t>Uporabimo (skoraj) mikroskop na atomsko silo - </a:t>
            </a:r>
            <a:r>
              <a:rPr lang="en-GB" sz="2800" u="sng" dirty="0">
                <a:sym typeface="Wingdings" pitchFamily="2" charset="2"/>
              </a:rPr>
              <a:t>Scanning Kelvin Probe Microscopy</a:t>
            </a:r>
            <a:r>
              <a:rPr lang="en-SI" sz="2800" u="sng" dirty="0">
                <a:sym typeface="Wingdings" pitchFamily="2" charset="2"/>
              </a:rPr>
              <a:t> (SKPM)</a:t>
            </a:r>
            <a:endParaRPr lang="en-SI" sz="2800" u="sng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E3624A4-FB95-F08D-0D76-4083E7898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44" y="2050175"/>
            <a:ext cx="8530355" cy="416471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AD9D09B-BBF9-7191-EED0-D5E17E66619E}"/>
              </a:ext>
            </a:extLst>
          </p:cNvPr>
          <p:cNvSpPr txBox="1"/>
          <p:nvPr/>
        </p:nvSpPr>
        <p:spPr>
          <a:xfrm>
            <a:off x="8242138" y="1204866"/>
            <a:ext cx="6222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I" sz="3200" dirty="0">
                <a:sym typeface="Wingdings" pitchFamily="2" charset="2"/>
              </a:rPr>
              <a:t></a:t>
            </a:r>
            <a:endParaRPr lang="en-SI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B236E4-15E1-D288-BA84-CA3474F128BE}"/>
              </a:ext>
            </a:extLst>
          </p:cNvPr>
          <p:cNvSpPr txBox="1"/>
          <p:nvPr/>
        </p:nvSpPr>
        <p:spPr>
          <a:xfrm>
            <a:off x="9030711" y="1076019"/>
            <a:ext cx="2943434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I" sz="2400" u="sng" dirty="0"/>
              <a:t>Preberemo zaporedje</a:t>
            </a:r>
          </a:p>
          <a:p>
            <a:pPr algn="ctr"/>
            <a:r>
              <a:rPr lang="en-SI" sz="2400" u="sng" dirty="0"/>
              <a:t>0 in 1 in ustarimo</a:t>
            </a:r>
          </a:p>
          <a:p>
            <a:pPr algn="ctr"/>
            <a:r>
              <a:rPr lang="en-GB" sz="2400" u="sng" dirty="0" err="1"/>
              <a:t>poljubno</a:t>
            </a:r>
            <a:r>
              <a:rPr lang="en-GB" sz="2400" u="sng" dirty="0"/>
              <a:t> </a:t>
            </a:r>
            <a:r>
              <a:rPr lang="en-GB" sz="2400" u="sng" dirty="0" err="1"/>
              <a:t>število</a:t>
            </a:r>
            <a:r>
              <a:rPr lang="en-GB" sz="2400" u="sng" dirty="0"/>
              <a:t> </a:t>
            </a:r>
            <a:r>
              <a:rPr lang="en-GB" sz="2400" u="sng" dirty="0" err="1"/>
              <a:t>novih</a:t>
            </a:r>
            <a:endParaRPr lang="en-GB" sz="2400" u="sng" dirty="0"/>
          </a:p>
          <a:p>
            <a:pPr algn="ctr"/>
            <a:r>
              <a:rPr lang="en-GB" sz="2400" u="sng" dirty="0" err="1"/>
              <a:t>kopij</a:t>
            </a:r>
            <a:r>
              <a:rPr lang="en-GB" sz="2400" u="sng" dirty="0"/>
              <a:t>.</a:t>
            </a:r>
            <a:endParaRPr lang="en-SI" sz="2400" u="sng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41C5006-D3CD-FCC0-D5F7-7550677F9F77}"/>
              </a:ext>
            </a:extLst>
          </p:cNvPr>
          <p:cNvSpPr txBox="1"/>
          <p:nvPr/>
        </p:nvSpPr>
        <p:spPr>
          <a:xfrm>
            <a:off x="8504258" y="6130183"/>
            <a:ext cx="368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I" sz="1400" dirty="0">
                <a:solidFill>
                  <a:schemeClr val="accent3"/>
                </a:solidFill>
              </a:rPr>
              <a:t>Vir: </a:t>
            </a:r>
            <a:r>
              <a:rPr lang="en-GB" sz="1400" dirty="0" err="1">
                <a:solidFill>
                  <a:schemeClr val="accent3"/>
                </a:solidFill>
              </a:rPr>
              <a:t>doi.org</a:t>
            </a:r>
            <a:r>
              <a:rPr lang="en-GB" sz="1400" dirty="0">
                <a:solidFill>
                  <a:schemeClr val="accent3"/>
                </a:solidFill>
              </a:rPr>
              <a:t>/10.1016/j.microrel.2006.07.022</a:t>
            </a:r>
            <a:endParaRPr lang="en-SI" sz="1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88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6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Problem ponarejanja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C9E611-7D6E-EF45-4130-24AAF066E910}"/>
              </a:ext>
            </a:extLst>
          </p:cNvPr>
          <p:cNvSpPr txBox="1"/>
          <p:nvPr/>
        </p:nvSpPr>
        <p:spPr>
          <a:xfrm>
            <a:off x="350862" y="1141642"/>
            <a:ext cx="5680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sz="2800" u="sng" dirty="0">
                <a:sym typeface="Wingdings" pitchFamily="2" charset="2"/>
              </a:rPr>
              <a:t>Kvantna mehanika   Kvantni denar</a:t>
            </a:r>
            <a:endParaRPr lang="en-SI" sz="2800" u="sng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2592F0E-D998-CEA2-A0E0-7C252BE81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653" y="1029140"/>
            <a:ext cx="3913485" cy="4924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BFC7960B-4803-4810-2157-4421D1600B1B}"/>
              </a:ext>
            </a:extLst>
          </p:cNvPr>
          <p:cNvSpPr txBox="1"/>
          <p:nvPr/>
        </p:nvSpPr>
        <p:spPr>
          <a:xfrm>
            <a:off x="8153399" y="6107416"/>
            <a:ext cx="3687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I" sz="1400" dirty="0">
                <a:solidFill>
                  <a:schemeClr val="accent3"/>
                </a:solidFill>
              </a:rPr>
              <a:t>Vir: </a:t>
            </a:r>
            <a:r>
              <a:rPr lang="en-GB" sz="1400" dirty="0">
                <a:solidFill>
                  <a:schemeClr val="accent3"/>
                </a:solidFill>
              </a:rPr>
              <a:t>Conjugate Coding, Wiesner, 1983</a:t>
            </a:r>
            <a:endParaRPr lang="en-SI" sz="1400" dirty="0">
              <a:solidFill>
                <a:schemeClr val="accent3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74A30-88E1-91F3-FC52-80A8C93E65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506" y="2337634"/>
            <a:ext cx="3620093" cy="35038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370263-EA36-6560-378A-F71465FA04A6}"/>
                  </a:ext>
                </a:extLst>
              </p:cNvPr>
              <p:cNvSpPr txBox="1"/>
              <p:nvPr/>
            </p:nvSpPr>
            <p:spPr>
              <a:xfrm rot="19354228">
                <a:off x="2412995" y="4644709"/>
                <a:ext cx="2073901" cy="1508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nl-NL" sz="8000" b="1" i="1" smtClean="0">
                              <a:ln w="22225">
                                <a:solidFill>
                                  <a:schemeClr val="tx1"/>
                                </a:solidFill>
                                <a:prstDash val="solid"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8000" b="1" i="1" smtClean="0">
                              <a:ln w="22225">
                                <a:solidFill>
                                  <a:schemeClr val="tx1"/>
                                </a:solidFill>
                                <a:prstDash val="solid"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$ </m:t>
                          </m:r>
                        </m:e>
                      </m:d>
                    </m:oMath>
                  </m:oMathPara>
                </a14:m>
                <a:endParaRPr lang="nl-NL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SI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370263-EA36-6560-378A-F71465FA0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54228">
                <a:off x="2412995" y="4644709"/>
                <a:ext cx="2073901" cy="150810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51042EA6-0B91-F218-9C86-239D41EFF0D3}"/>
              </a:ext>
            </a:extLst>
          </p:cNvPr>
          <p:cNvSpPr txBox="1"/>
          <p:nvPr/>
        </p:nvSpPr>
        <p:spPr>
          <a:xfrm>
            <a:off x="4146059" y="2367607"/>
            <a:ext cx="4483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400" b="1" dirty="0"/>
              <a:t>Izrek o prepovedi kloniranja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2275ADF-DF91-60A2-0C0F-58642EC8F493}"/>
              </a:ext>
            </a:extLst>
          </p:cNvPr>
          <p:cNvSpPr txBox="1"/>
          <p:nvPr/>
        </p:nvSpPr>
        <p:spPr>
          <a:xfrm>
            <a:off x="5816205" y="2864069"/>
            <a:ext cx="7754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3200" dirty="0"/>
              <a:t>↓</a:t>
            </a:r>
            <a:endParaRPr lang="en-SI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368482-9868-0C07-F335-6172EB3C735B}"/>
              </a:ext>
            </a:extLst>
          </p:cNvPr>
          <p:cNvSpPr txBox="1"/>
          <p:nvPr/>
        </p:nvSpPr>
        <p:spPr>
          <a:xfrm>
            <a:off x="4341674" y="3582879"/>
            <a:ext cx="33631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I" sz="2800" dirty="0"/>
              <a:t>Ni mogoče ustvariti identične kopije neznanega kvantnega stanja!</a:t>
            </a:r>
          </a:p>
        </p:txBody>
      </p:sp>
    </p:spTree>
    <p:extLst>
      <p:ext uri="{BB962C8B-B14F-4D97-AF65-F5344CB8AC3E}">
        <p14:creationId xmlns:p14="http://schemas.microsoft.com/office/powerpoint/2010/main" val="364057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9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2174801-5767-86A2-5FAD-C00A2D6BAC0B}"/>
              </a:ext>
            </a:extLst>
          </p:cNvPr>
          <p:cNvSpPr txBox="1"/>
          <p:nvPr/>
        </p:nvSpPr>
        <p:spPr>
          <a:xfrm>
            <a:off x="4407459" y="2337634"/>
            <a:ext cx="7638882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SI" sz="2800" dirty="0"/>
              <a:t>Kvantna informacijska teorija, meritve v KM</a:t>
            </a:r>
          </a:p>
          <a:p>
            <a:pPr marL="457200" indent="-457200">
              <a:buFont typeface="+mj-lt"/>
              <a:buAutoNum type="arabicPeriod"/>
            </a:pPr>
            <a:r>
              <a:rPr lang="en-SI" sz="2800" dirty="0"/>
              <a:t>Obravnavamo problem superluminalne komunikacije</a:t>
            </a:r>
          </a:p>
          <a:p>
            <a:pPr marL="457200" indent="-457200">
              <a:buFont typeface="+mj-lt"/>
              <a:buAutoNum type="arabicPeriod"/>
            </a:pPr>
            <a:r>
              <a:rPr lang="en-SI" sz="2800" dirty="0"/>
              <a:t>Izpeljemo in dokažemo izrek o prepovedi kloniranja</a:t>
            </a:r>
          </a:p>
          <a:p>
            <a:pPr marL="457200" indent="-457200">
              <a:buFont typeface="+mj-lt"/>
              <a:buAutoNum type="arabicPeriod"/>
            </a:pPr>
            <a:r>
              <a:rPr lang="en-SI" sz="2800" dirty="0"/>
              <a:t>Uporabimo izrek o prepovedi kloniranja za razlago sheme kvantnega denarja in povemo zakaj deluje</a:t>
            </a:r>
          </a:p>
          <a:p>
            <a:pPr marL="457200" indent="-457200">
              <a:buFont typeface="+mj-lt"/>
              <a:buAutoNum type="arabicPeriod"/>
            </a:pPr>
            <a:endParaRPr lang="en-SI" sz="2400" dirty="0"/>
          </a:p>
          <a:p>
            <a:pPr marL="457200" indent="-457200">
              <a:buFont typeface="+mj-lt"/>
              <a:buAutoNum type="arabicPeriod"/>
            </a:pPr>
            <a:endParaRPr lang="en-SI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7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 nadaljevanju…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1B74A30-88E1-91F3-FC52-80A8C93E65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506" y="2337634"/>
            <a:ext cx="3620093" cy="350385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370263-EA36-6560-378A-F71465FA04A6}"/>
                  </a:ext>
                </a:extLst>
              </p:cNvPr>
              <p:cNvSpPr txBox="1"/>
              <p:nvPr/>
            </p:nvSpPr>
            <p:spPr>
              <a:xfrm rot="19354228">
                <a:off x="2412995" y="4644709"/>
                <a:ext cx="2073901" cy="15081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〉"/>
                          <m:ctrlPr>
                            <a:rPr lang="nl-NL" sz="8000" b="1" i="1" smtClean="0">
                              <a:ln w="22225">
                                <a:solidFill>
                                  <a:schemeClr val="tx1"/>
                                </a:solidFill>
                                <a:prstDash val="solid"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nl-NL" sz="8000" b="1" i="1" smtClean="0">
                              <a:ln w="22225">
                                <a:solidFill>
                                  <a:schemeClr val="tx1"/>
                                </a:solidFill>
                                <a:prstDash val="solid"/>
                              </a:ln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$ </m:t>
                          </m:r>
                        </m:e>
                      </m:d>
                    </m:oMath>
                  </m:oMathPara>
                </a14:m>
                <a:endParaRPr lang="nl-NL" b="1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  <a:p>
                <a:endParaRPr lang="en-SI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A370263-EA36-6560-378A-F71465FA0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354228">
                <a:off x="2412995" y="4644709"/>
                <a:ext cx="2073901" cy="15081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SI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C5730E52-BD9A-47F6-5488-B360FF880024}"/>
              </a:ext>
            </a:extLst>
          </p:cNvPr>
          <p:cNvSpPr txBox="1"/>
          <p:nvPr/>
        </p:nvSpPr>
        <p:spPr>
          <a:xfrm>
            <a:off x="3695359" y="1248203"/>
            <a:ext cx="568024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sl-SI" sz="3600" u="sng" dirty="0">
                <a:sym typeface="Wingdings" pitchFamily="2" charset="2"/>
              </a:rPr>
              <a:t>???  Kvantni denar</a:t>
            </a:r>
            <a:endParaRPr lang="en-SI" sz="3600" u="sng" dirty="0"/>
          </a:p>
        </p:txBody>
      </p:sp>
    </p:spTree>
    <p:extLst>
      <p:ext uri="{BB962C8B-B14F-4D97-AF65-F5344CB8AC3E}">
        <p14:creationId xmlns:p14="http://schemas.microsoft.com/office/powerpoint/2010/main" val="4278011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8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 fontScale="90000"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Kvantna informacijska teorija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84109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2F6D6CC-5B30-1CC6-D8CB-65491939B5ED}"/>
              </a:ext>
            </a:extLst>
          </p:cNvPr>
          <p:cNvSpPr/>
          <p:nvPr/>
        </p:nvSpPr>
        <p:spPr>
          <a:xfrm>
            <a:off x="-1" y="6492876"/>
            <a:ext cx="12192000" cy="36512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A9B86B-556B-B9F6-17BB-374C9ECCE2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599" y="6484149"/>
            <a:ext cx="4114800" cy="365125"/>
          </a:xfrm>
        </p:spPr>
        <p:txBody>
          <a:bodyPr/>
          <a:lstStyle/>
          <a:p>
            <a:r>
              <a:rPr lang="en-GB" sz="1600" dirty="0" err="1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Kvantni</a:t>
            </a:r>
            <a:r>
              <a:rPr lang="en-GB" sz="1600" dirty="0">
                <a:solidFill>
                  <a:schemeClr val="bg1"/>
                </a:solidFill>
                <a:latin typeface="Helvetica Neue Light" panose="02000403000000020004" pitchFamily="2" charset="0"/>
                <a:ea typeface="Helvetica Neue Light" panose="02000403000000020004" pitchFamily="2" charset="0"/>
                <a:cs typeface="Helvetica Neue" panose="02000503000000020004" pitchFamily="2" charset="0"/>
              </a:rPr>
              <a:t> denar</a:t>
            </a:r>
            <a:endParaRPr lang="en-SI" sz="1600" dirty="0">
              <a:solidFill>
                <a:schemeClr val="bg1"/>
              </a:solidFill>
              <a:latin typeface="Helvetica Neue Light" panose="02000403000000020004" pitchFamily="2" charset="0"/>
              <a:ea typeface="Helvetica Neue Light" panose="020004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F37526-9B94-AC3C-1F21-0F24D47CB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90280" y="6501602"/>
            <a:ext cx="701717" cy="365125"/>
          </a:xfrm>
        </p:spPr>
        <p:txBody>
          <a:bodyPr/>
          <a:lstStyle/>
          <a:p>
            <a:pPr algn="ctr"/>
            <a:fld id="{BFB652CE-CE77-5841-A3E6-5163C624B1FD}" type="slidenum">
              <a:rPr lang="en-SI" sz="2000" smtClean="0">
                <a:solidFill>
                  <a:schemeClr val="bg1"/>
                </a:solidFill>
              </a:rPr>
              <a:pPr algn="ctr"/>
              <a:t>9</a:t>
            </a:fld>
            <a:endParaRPr lang="en-SI" sz="2000" dirty="0">
              <a:solidFill>
                <a:schemeClr val="bg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DB3020-2702-550D-B6C3-F52D78872E3A}"/>
              </a:ext>
            </a:extLst>
          </p:cNvPr>
          <p:cNvSpPr/>
          <p:nvPr/>
        </p:nvSpPr>
        <p:spPr>
          <a:xfrm>
            <a:off x="-1" y="0"/>
            <a:ext cx="12192000" cy="8305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C0E891-5636-74C2-1EAC-2B55E9C804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0944" y="-64160"/>
            <a:ext cx="7007605" cy="830510"/>
          </a:xfrm>
        </p:spPr>
        <p:txBody>
          <a:bodyPr>
            <a:normAutofit/>
          </a:bodyPr>
          <a:lstStyle/>
          <a:p>
            <a:pPr algn="l"/>
            <a:r>
              <a:rPr lang="en-SI" sz="40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Izrek o prepovedi kloniranja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5074C4-FEF7-F61A-802A-45FED179194A}"/>
              </a:ext>
            </a:extLst>
          </p:cNvPr>
          <p:cNvSpPr txBox="1"/>
          <p:nvPr/>
        </p:nvSpPr>
        <p:spPr>
          <a:xfrm>
            <a:off x="11490281" y="153645"/>
            <a:ext cx="14034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I" sz="28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///</a:t>
            </a:r>
            <a:endParaRPr lang="en-SI" sz="2400" b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803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</TotalTime>
  <Words>438</Words>
  <Application>Microsoft Macintosh PowerPoint</Application>
  <PresentationFormat>Widescreen</PresentationFormat>
  <Paragraphs>103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Helvetica Neue</vt:lpstr>
      <vt:lpstr>Helvetica Neue Light</vt:lpstr>
      <vt:lpstr>Office Theme</vt:lpstr>
      <vt:lpstr> Kvantni denar  </vt:lpstr>
      <vt:lpstr>Uvod</vt:lpstr>
      <vt:lpstr>Problem ponarejanja</vt:lpstr>
      <vt:lpstr>Problem ponarejanja</vt:lpstr>
      <vt:lpstr>Problem ponarejanja</vt:lpstr>
      <vt:lpstr>Problem ponarejanja</vt:lpstr>
      <vt:lpstr>V nadaljevanju…</vt:lpstr>
      <vt:lpstr>Kvantna informacijska teorija</vt:lpstr>
      <vt:lpstr>Izrek o prepovedi kloniranja</vt:lpstr>
      <vt:lpstr>Kvantni denar</vt:lpstr>
      <vt:lpstr>Zaključek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Kvantni denar  </dc:title>
  <dc:creator>Skeledžija, Luka</dc:creator>
  <cp:lastModifiedBy>Skeledžija, Luka</cp:lastModifiedBy>
  <cp:revision>6</cp:revision>
  <dcterms:created xsi:type="dcterms:W3CDTF">2023-04-30T18:39:08Z</dcterms:created>
  <dcterms:modified xsi:type="dcterms:W3CDTF">2023-04-30T23:09:30Z</dcterms:modified>
</cp:coreProperties>
</file>